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8" r:id="rId6"/>
    <p:sldId id="269" r:id="rId7"/>
    <p:sldId id="261" r:id="rId8"/>
    <p:sldId id="262" r:id="rId9"/>
    <p:sldId id="263" r:id="rId10"/>
    <p:sldId id="265" r:id="rId11"/>
    <p:sldId id="264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A91F03-94BB-44E4-AA18-12D62C8651E9}" v="1" dt="2024-07-17T05:31:40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FFD2EC-DE22-504A-45BB-A08F2D85AC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Wyo Well Project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E7491-048C-4AC9-1481-C0FB00E957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E8186-0BB3-483C-A82F-E1AB75CD650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3DB981-DD3B-4F06-7967-70FE969B15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1ED04-54C0-E65B-9350-78817B1D81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F47FD-519C-4DE7-B36C-3A296BDDB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49534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Wyo Well Project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16ED9-57C2-4C29-9668-1CFFD2932F16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7A981-FEE3-4191-BC88-2A6BB1DC4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7963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this well known mineralised district of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Kurnalpi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Well  occurs on the eastern margin of the  Eastern Goldfields Province of the 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Kurnalpi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terrane in contact with a granite batholith in an eastern sector of the 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Yilgarn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Craton. The geodynamic setting of this  sector  has been interpreted to have a volcanic arc association and from  available data it would appear that exploration for volcanogenic massive sulphides (VMS Deposits)  has only occurred in 2 nearby areas,  Colour Dam 7kms WSW of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Well  and Anti Dam 8kms SSW of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Wyo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Well (Refer: Figure 1) with a view that volcanogenic massive sulphide base metal deposits are present.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57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Several VMS deposits are located in the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Yilgarn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Craton the most prominent being the Jaguar - Teutonic Bore - Bentley deposits north of Leonora and the Nimbus Deposit east of Kalgoorlie occurring in the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Gindalbie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Domain , a division of the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Kurnalpi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Terrane interpreted as part of the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Kurnalpi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Palaeo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-rift zone.  The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Well prospect sits in the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Menangina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Domain within a general trend of VMS deposits. Geological characteristics of the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Well Project that are prospective for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Yilgarn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VMS deposits include: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area lies in the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Kurnalpi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Palaeo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rift zone and near the marginal faults of the rift zone.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Well host rocks include basalt and mafic derived sedimentary rocks including carbonaceous shales.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Drill core shows felsic-derived sedimentary rocks including a level of bimodal volcanism.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Significant zinc mineralisation has been intersected in all drill holes.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800"/>
              </a:spcAft>
            </a:pPr>
            <a:r>
              <a:rPr lang="en-AU" sz="1800" b="1" dirty="0">
                <a:solidFill>
                  <a:srgbClr val="F2F2F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2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  <a:spcAft>
                <a:spcPts val="800"/>
              </a:spcAft>
            </a:pPr>
            <a:r>
              <a:rPr lang="en-AU" sz="1800" dirty="0">
                <a:effectLst/>
                <a:latin typeface="Times New Roman" panose="02020603050405020304" pitchFamily="18" charset="0"/>
              </a:rPr>
              <a:t> </a:t>
            </a:r>
            <a:r>
              <a:rPr lang="en-US" sz="2800" dirty="0">
                <a:effectLst/>
              </a:rPr>
              <a:t> </a:t>
            </a:r>
            <a:br>
              <a:rPr lang="en-US" sz="2800" dirty="0">
                <a:effectLst/>
              </a:rPr>
            </a:b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800"/>
              </a:spcAft>
            </a:pPr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1800" dirty="0">
                <a:effectLst/>
                <a:latin typeface="Times New Roman" panose="02020603050405020304" pitchFamily="18" charset="0"/>
              </a:rPr>
              <a:t>Textural evidence from diamond hole WWD01 indicates the  EM Anomaly C1 is part of a VMS System with black shale and cherts locally brecciated with pyrrhotite-pyrite and hydrothermal magnetite occurring as bands within the carbonaceous  shale (</a:t>
            </a:r>
            <a:r>
              <a:rPr lang="en-AU" sz="1800" dirty="0" err="1">
                <a:effectLst/>
                <a:latin typeface="Times New Roman" panose="02020603050405020304" pitchFamily="18" charset="0"/>
              </a:rPr>
              <a:t>XirLatem</a:t>
            </a:r>
            <a:r>
              <a:rPr lang="en-AU" sz="1800" dirty="0">
                <a:effectLst/>
                <a:latin typeface="Times New Roman" panose="02020603050405020304" pitchFamily="18" charset="0"/>
              </a:rPr>
              <a:t> – R. Gordon 2023).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649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geology of the zinc anomalous prospect area near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Well on E28/2343 includes a complex unit of strongly foliated siltstones, carbonaceous shales and laminated quartz veining. The meta-sedimentary sequence is unique in having a garnet association indicating a high temperature and deep origin. The sedimentary unit with associated structural complexity and quartz veining is anomalous in zinc and gold mineralisation. The mafic units include mafic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amphibolites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basalts and high magnesium basalts which appear to occur in contact with the anomalous sedimentary units and a granite batholith. South of 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Wyo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Well a significant circular magnetic  feature  has been interpreted  as  a pipe like structure (Refer: Figure 2) or could be  a volcanic vent which is connected to the prospect area. Previous widely spaced RC drilling of the magnetic  image has ruled out the presence of a diamond mineralised kimberlite however the reported geology indicates the presence of arenites and tuffaceous material suggests that there was a volcanic arc association.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021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Drilling in 2008 (WYRC001 – WYRC005)  intersected the a siltstone/shale unit at 100m spacings to a depth of 60m.  Results from the drilling were anomalous with a peak result of 3000ppmZn and 2g/</a:t>
            </a:r>
            <a:r>
              <a:rPr lang="en-A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tAu</a:t>
            </a: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encouraging further work which subsequently included a MLEM survey in 2011 producing two EM anomalies WW_C1 &amp; WW_C2 (Refer: Figures 4 &amp; 5).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49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2019 a RC hole WWRC006 was drilled to intersect the WW_C1 anomaly at a shallow depth of 74 metres with a total depth for the hole being 114 metres.  Assay values for 4m intervals and 1 metre intervals were anomalous being above 0.36%Zn. The four metre assays results from 72m to the end of hole  ranged from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800"/>
              </a:spcAft>
            </a:pPr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1800" dirty="0">
                <a:effectLst/>
                <a:latin typeface="Times New Roman" panose="02020603050405020304" pitchFamily="18" charset="0"/>
              </a:rPr>
              <a:t>36%Zn to 0.925%Zn including elevated  values from 84m to 108m of 0.545%Zn to the peak value of 0.925%Zn.  Assay results  from the one metre split samples included greater than 1%Zn values at 85m, 92m, 94m, 96m and 104m with a peak result of 1.42%Zn (Refer: Figure 6).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79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2020 a diamond hole WWD01 was completed using the location and orientation parameters designed to intersect the centre of a shallow flat lying conductor  and a  deeper subvertical conductor at a depth of approximately 175m, the hole  being drilled to a depth of 300.8m.  The geology of the diamond hole WWD01 in core reflected the overall geology in WWRC006, a mafic amphibolite in contact with a  graphitic carbonaceous shale.   Assay results indicated that anomalous zones of zinc mineralisation occurred on contact zones and  within carbonaceous shale units  of the meta-sedimentary sequence from a down hole depth of 152.75m to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11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Aft>
                <a:spcPts val="800"/>
              </a:spcAft>
            </a:pPr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4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1800" dirty="0">
                <a:effectLst/>
                <a:latin typeface="Times New Roman" panose="02020603050405020304" pitchFamily="18" charset="0"/>
              </a:rPr>
              <a:t>In 2022 exploration work  included drilling a reverse circulation drill hole WWRC007  to a depth of 260 metres and an investigation was carried out to quantify the graphite/carbon content of the  carbonaceous shale intersected. </a:t>
            </a:r>
            <a:r>
              <a:rPr lang="en-A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Low grade zinc mineralization appeared to be prominent on the upper amphibolite contact peaking at 0.57%Zn from 32m – 36 and 0.17%Zn from 44m - 48m.  From 68m,  zinc mineralization in the carbonaceous shale was of a  low tenor  but with  elevated  grades to 140m.  At 140m the sedimentary unit was in contact with basalt with  zinc mineralization peaking at 0.52%Zn and at 156m, zinc mineralization continued in a carbonaceous shale to 192m where the contact zone with basalt continues to the end of hole at 260m.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23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Graphite Limited (ASX: IG6) were contacted in 2022 in regard to the carbon content present in the carbonaceous shale in drill hole WWRC007.  Testing of the carbon content in fifty 4m pulp samples (WWC110 – WWC159) indicated peak results of: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84m–88m 7.7%C, 0.61%Zn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88m–92m  8.1%C, 0.63%Zn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108m–112m  7.1%C, 0.45%Zn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124m–128m   7.5%C, 0.44%Zn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40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Exploration during 2023  included drill holes WWRC008 and WWRC009 (Refer: Figure 7) which were designed to intersect the northern edge of the vertical WW_C1 EM anomaly plate, assumed to be at the edge of the pyrrhotite-pyrite core of mineralization where in theory  mineralized zones of zinc rich mineralization were thought to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97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drill hole WWRC009 rock chip samples were collected in chip trays from a depth of 200m to a depth of 320m.  The mafic basalt–carbonaceous shale sequence was identified at different  1m intervals from the surface and checked against 4m assay values. A weathered carbonaceous shale complex was apparent from 0m – 22m followed by a mafic sequence continuing to a depth of 188m. . 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Wyo Well Project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87A981-FEE3-4191-BC88-2A6BB1DC4B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19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952A-EA97-4D8C-9F91-DF5D79818843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1653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B954A-ED78-4464-9BBC-E8CC87764449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2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43BBE-FFD4-45C7-99B4-DB96B71BC11B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624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F32-537E-49E8-85CF-715673EA3A5C}" type="datetime1">
              <a:rPr lang="en-AU" smtClean="0"/>
              <a:t>17/07/2024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9852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138B7-08D1-4FF8-A087-2F0A4B281DAD}" type="datetime1">
              <a:rPr lang="en-AU" smtClean="0"/>
              <a:t>17/07/2024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696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84182-2816-4C29-B895-884C097984EE}" type="datetime1">
              <a:rPr lang="en-AU" smtClean="0"/>
              <a:t>17/07/2024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70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148F-E68D-4F5F-8C5A-F58EEE6F76E2}" type="datetime1">
              <a:rPr lang="en-AU" smtClean="0"/>
              <a:t>17/07/2024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651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1A00-446E-4A05-8957-A576DFC1B741}" type="datetime1">
              <a:rPr lang="en-AU" smtClean="0"/>
              <a:t>17/07/2024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9313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E66B-C74D-47C4-872E-05F509FC179C}" type="datetime1">
              <a:rPr lang="en-AU" smtClean="0"/>
              <a:t>17/07/2024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9589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64A53-6EAF-4487-B196-2AFDB4222B55}" type="datetime1">
              <a:rPr lang="en-AU" smtClean="0"/>
              <a:t>17/07/2024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5869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9624-57D6-4A90-BDCA-5CCBDDCC6674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6898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48F3C-2593-4164-AC4B-73DDECB9FF85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6828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EDEEA-AEBC-4A33-A44C-87C9544DC900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7139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EFC-949D-4C52-8296-28BBF43A7647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3828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35593-54D1-42EF-88F4-3F556377F64D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8865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2104-9A68-481D-A9B7-8A49C3DAD9F1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5124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D09EE-E9E1-4FDC-BE11-E6B29B92E3B9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395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AFDD4F9-1E25-42C9-8848-BF621E481D72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C67AB5A-507E-4348-BE40-E5321FD7FD3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173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a.wikipedia.org/wiki/Zink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Copper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10000"/>
              </a:schemeClr>
            </a:gs>
            <a:gs pos="100000">
              <a:schemeClr val="bg2">
                <a:shade val="64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1092D16-14DA-4606-831F-0DB3EEECB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1806E72-5EFD-4407-B492-2EBC71FF5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A81CA3B-9A2E-4F71-BF99-2C58BA76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D00EF4F3-D70F-44D5-A71C-69C3FA0D28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2CC930FA-FD42-4EF1-A9AB-0F9C30238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F18F276C-D13F-46CF-9880-2050C2DBF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EAB50995-FA10-4035-B16D-7D3989B2B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4C52C56-BEF2-4E22-8C8E-A7AC96B03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84A9B-069F-F71A-F2A8-DCB4CAFD9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021" y="685800"/>
            <a:ext cx="2639962" cy="5105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         </a:t>
            </a:r>
            <a:r>
              <a:rPr lang="en-US" sz="4000" dirty="0" err="1">
                <a:solidFill>
                  <a:srgbClr val="FFFFFF"/>
                </a:solidFill>
              </a:rPr>
              <a:t>Wyo</a:t>
            </a:r>
            <a:r>
              <a:rPr lang="en-US" sz="4000" dirty="0">
                <a:solidFill>
                  <a:srgbClr val="FFFFFF"/>
                </a:solidFill>
              </a:rPr>
              <a:t> Well Project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F6A9EE7E-9CDB-6127-21B5-868FE0D92E79}"/>
              </a:ext>
            </a:extLst>
          </p:cNvPr>
          <p:cNvSpPr>
            <a:spLocks/>
          </p:cNvSpPr>
          <p:nvPr/>
        </p:nvSpPr>
        <p:spPr>
          <a:xfrm>
            <a:off x="7003797" y="3610031"/>
            <a:ext cx="4499228" cy="55501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defTabSz="292608">
              <a:spcAft>
                <a:spcPts val="600"/>
              </a:spcAft>
            </a:pPr>
            <a:r>
              <a:rPr lang="en-AU" sz="2304" kern="1200" err="1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Kurnalpi</a:t>
            </a:r>
            <a:r>
              <a:rPr lang="en-AU" sz="2304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Western Australia</a:t>
            </a:r>
            <a:endParaRPr lang="en-AU" sz="36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Several pieces of metal&#10;&#10;Description automatically generated">
            <a:extLst>
              <a:ext uri="{FF2B5EF4-FFF2-40B4-BE49-F238E27FC236}">
                <a16:creationId xmlns:a16="http://schemas.microsoft.com/office/drawing/2014/main" id="{08AC2EB3-13CC-DEB8-20D0-D79D6D091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81279" y="4802459"/>
            <a:ext cx="1555467" cy="12911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00D0B5-1974-2F05-D4FD-BD418810E7EA}"/>
              </a:ext>
            </a:extLst>
          </p:cNvPr>
          <p:cNvSpPr txBox="1"/>
          <p:nvPr/>
        </p:nvSpPr>
        <p:spPr>
          <a:xfrm>
            <a:off x="8601606" y="7195078"/>
            <a:ext cx="2835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da.wikipedia.org/wiki/Zink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17" name="Picture 16" descr="A close-up of a copper nugget&#10;&#10;Description automatically generated">
            <a:extLst>
              <a:ext uri="{FF2B5EF4-FFF2-40B4-BE49-F238E27FC236}">
                <a16:creationId xmlns:a16="http://schemas.microsoft.com/office/drawing/2014/main" id="{E0EA596D-2183-9517-C3BB-F7FA01CFA4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94686" y="270874"/>
            <a:ext cx="1452195" cy="13745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30BD051-A8DA-C236-D339-DC561DD76CA3}"/>
              </a:ext>
            </a:extLst>
          </p:cNvPr>
          <p:cNvSpPr txBox="1"/>
          <p:nvPr/>
        </p:nvSpPr>
        <p:spPr>
          <a:xfrm>
            <a:off x="1003977" y="9116958"/>
            <a:ext cx="146934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6" tooltip="https://en.wikipedia.org/wiki/Copper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04573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2839D-AD91-845D-53BC-E478CA4D5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722" y="106379"/>
            <a:ext cx="4488278" cy="645059"/>
          </a:xfrm>
        </p:spPr>
        <p:txBody>
          <a:bodyPr>
            <a:normAutofit/>
          </a:bodyPr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F0A5BF-8236-DC42-BCAA-012FF0718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rot="10800000" flipV="1">
            <a:off x="1312296" y="2788468"/>
            <a:ext cx="4144034" cy="298764"/>
          </a:xfrm>
        </p:spPr>
        <p:txBody>
          <a:bodyPr>
            <a:normAutofit fontScale="25000" lnSpcReduction="20000"/>
          </a:bodyPr>
          <a:lstStyle/>
          <a:p>
            <a:pPr marL="857250" indent="-857250" algn="l">
              <a:buFont typeface="Wingdings" panose="05000000000000000000" pitchFamily="2" charset="2"/>
              <a:buChar char="q"/>
            </a:pPr>
            <a:r>
              <a:rPr lang="en-AU" sz="5600" dirty="0" err="1"/>
              <a:t>Wyo</a:t>
            </a:r>
            <a:r>
              <a:rPr lang="en-AU" sz="5600" dirty="0"/>
              <a:t> Well occurs on the eastern margin of the Eastern Goldfields Province of the </a:t>
            </a:r>
            <a:r>
              <a:rPr lang="en-AU" sz="5600" dirty="0" err="1"/>
              <a:t>Kurnalpi</a:t>
            </a:r>
            <a:r>
              <a:rPr lang="en-AU" sz="5600" dirty="0"/>
              <a:t> terrane of the </a:t>
            </a:r>
            <a:r>
              <a:rPr lang="en-AU" sz="5600" dirty="0" err="1"/>
              <a:t>Yilgarn</a:t>
            </a:r>
            <a:r>
              <a:rPr lang="en-AU" sz="5600" dirty="0"/>
              <a:t> Craton.</a:t>
            </a:r>
          </a:p>
          <a:p>
            <a:pPr marL="857250" indent="-857250" algn="l">
              <a:buFont typeface="Wingdings" panose="05000000000000000000" pitchFamily="2" charset="2"/>
              <a:buChar char="q"/>
            </a:pPr>
            <a:r>
              <a:rPr lang="en-AU" sz="5600" dirty="0"/>
              <a:t>The Geodynamic setting has been interpreted as having a volcanic arc association.</a:t>
            </a:r>
          </a:p>
          <a:p>
            <a:pPr marL="857250" indent="-857250" algn="l">
              <a:buFont typeface="Wingdings" panose="05000000000000000000" pitchFamily="2" charset="2"/>
              <a:buChar char="q"/>
            </a:pPr>
            <a:r>
              <a:rPr lang="en-AU" sz="5600" dirty="0"/>
              <a:t>Exploration for VMS deposits has occurred in 2 nearby areas Colour Dam and Anti Dam.</a:t>
            </a:r>
          </a:p>
          <a:p>
            <a:pPr algn="l"/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F558F3B9-4D57-3551-297D-816312B00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F4BC4-E845-48C2-B633-1A3F63D82282}" type="datetime1">
              <a:rPr lang="en-AU" smtClean="0"/>
              <a:pPr/>
              <a:t>17/07/2024</a:t>
            </a:fld>
            <a:endParaRPr lang="en-AU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9FD06A6-4209-114A-4A2E-42A128544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Wyo</a:t>
            </a:r>
            <a:r>
              <a:rPr lang="en-US" dirty="0"/>
              <a:t> Well Syndicate  PH: 0419 376179</a:t>
            </a:r>
            <a:endParaRPr lang="en-AU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D3AD1F3-ACEB-F71A-F071-EFC896D3B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pPr/>
              <a:t>2</a:t>
            </a:fld>
            <a:endParaRPr lang="en-AU"/>
          </a:p>
        </p:txBody>
      </p:sp>
      <p:pic>
        <p:nvPicPr>
          <p:cNvPr id="6" name="Content Placeholder 5" descr="A map of a city&#10;&#10;Description automatically generated">
            <a:extLst>
              <a:ext uri="{FF2B5EF4-FFF2-40B4-BE49-F238E27FC236}">
                <a16:creationId xmlns:a16="http://schemas.microsoft.com/office/drawing/2014/main" id="{B5A15DCD-4B0E-1D6C-4A5D-4FB5DCF74A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367" y="945647"/>
            <a:ext cx="4988460" cy="4283171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DBB293-B7E8-91B4-E8BB-69DD06EFDDC3}"/>
              </a:ext>
            </a:extLst>
          </p:cNvPr>
          <p:cNvSpPr/>
          <p:nvPr/>
        </p:nvSpPr>
        <p:spPr>
          <a:xfrm>
            <a:off x="6114367" y="945647"/>
            <a:ext cx="4988460" cy="428317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73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84F0FD-112B-A6F0-59B9-68F07D9D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200" y="105574"/>
            <a:ext cx="4862167" cy="572632"/>
          </a:xfrm>
        </p:spPr>
        <p:txBody>
          <a:bodyPr/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 descr="A map of the vms deposit&#10;&#10;Description automatically generated">
            <a:extLst>
              <a:ext uri="{FF2B5EF4-FFF2-40B4-BE49-F238E27FC236}">
                <a16:creationId xmlns:a16="http://schemas.microsoft.com/office/drawing/2014/main" id="{F0C0150D-E0B6-A7F4-35D0-972B3DC453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394763" y="933907"/>
            <a:ext cx="5407025" cy="461054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36F96-F0EE-85EA-1476-BE345CD50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6127" y="1104523"/>
            <a:ext cx="4738240" cy="4273235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Several VMS deposits occur in the </a:t>
            </a:r>
            <a:r>
              <a:rPr lang="en-AU" sz="1400" dirty="0" err="1"/>
              <a:t>Yilgarn</a:t>
            </a:r>
            <a:r>
              <a:rPr lang="en-AU" sz="1400" dirty="0"/>
              <a:t> the most prominent being the Jaguar – </a:t>
            </a:r>
            <a:r>
              <a:rPr lang="en-AU" sz="1400" dirty="0" err="1"/>
              <a:t>Bently</a:t>
            </a:r>
            <a:r>
              <a:rPr lang="en-AU" sz="1400" dirty="0"/>
              <a:t> deposit, the Golden Grove deposit and the Nimbus deposit which is south east of </a:t>
            </a:r>
            <a:r>
              <a:rPr lang="en-AU" sz="1400" dirty="0" err="1"/>
              <a:t>Wyo</a:t>
            </a:r>
            <a:r>
              <a:rPr lang="en-AU" sz="1400" dirty="0"/>
              <a:t> Well.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Geological characteristics making </a:t>
            </a:r>
            <a:r>
              <a:rPr lang="en-AU" sz="1400" dirty="0" err="1"/>
              <a:t>Wyo</a:t>
            </a:r>
            <a:r>
              <a:rPr lang="en-AU" sz="1400" dirty="0"/>
              <a:t> Well prospective for </a:t>
            </a:r>
            <a:r>
              <a:rPr lang="en-AU" sz="1400" dirty="0" err="1"/>
              <a:t>Yilgarn</a:t>
            </a:r>
            <a:r>
              <a:rPr lang="en-AU" sz="1400" dirty="0"/>
              <a:t> VMS deposits include: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Area lies in the </a:t>
            </a:r>
            <a:r>
              <a:rPr lang="en-AU" sz="1400" dirty="0" err="1"/>
              <a:t>Kurnalpi</a:t>
            </a:r>
            <a:r>
              <a:rPr lang="en-AU" sz="1400" dirty="0"/>
              <a:t> – </a:t>
            </a:r>
            <a:r>
              <a:rPr lang="en-AU" sz="1400" dirty="0" err="1"/>
              <a:t>Palaeo</a:t>
            </a:r>
            <a:r>
              <a:rPr lang="en-AU" sz="1400" dirty="0"/>
              <a:t>-rift zone near marginal faults.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Host rocks include basalt and mafic derived sedimentary rocks including carbonaceous shales.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Significant zinc mineralisation has been intersected in drill holes.</a:t>
            </a:r>
            <a:endParaRPr lang="en-US" sz="14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7BE84C-04FC-0050-C335-CB68CE13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34169-09CD-41BB-B62D-88487B9180D4}" type="datetime1">
              <a:rPr lang="en-AU" smtClean="0"/>
              <a:t>17/07/2024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31D65-3C24-788A-A449-6A96E2C82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3B38A6-4B4F-3663-AACA-813008AE6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3</a:t>
            </a:fld>
            <a:endParaRPr lang="en-A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BD715E-72A9-85C7-801E-E145CFBB76F0}"/>
              </a:ext>
            </a:extLst>
          </p:cNvPr>
          <p:cNvSpPr/>
          <p:nvPr/>
        </p:nvSpPr>
        <p:spPr>
          <a:xfrm>
            <a:off x="6394763" y="933907"/>
            <a:ext cx="5407025" cy="461054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2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 descr="A close-up of a satellite image&#10;&#10;Description automatically generated">
            <a:extLst>
              <a:ext uri="{FF2B5EF4-FFF2-40B4-BE49-F238E27FC236}">
                <a16:creationId xmlns:a16="http://schemas.microsoft.com/office/drawing/2014/main" id="{422298F5-55BE-B772-1A74-23608C9AD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193" y="1187449"/>
            <a:ext cx="4801265" cy="4338708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5DB7A18-222B-6605-0C93-0216A04DC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30117" y="1211775"/>
            <a:ext cx="4300852" cy="4018293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Geology includes units of strongly foliated shales, mafic sediments, basalts and laminated quartz veins having a garnet association indicating deep mineralisation and there is a deep magnetic feature.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A significant circular magnetic feature south of </a:t>
            </a:r>
            <a:r>
              <a:rPr lang="en-AU" sz="1400" dirty="0" err="1"/>
              <a:t>Wyo</a:t>
            </a:r>
            <a:r>
              <a:rPr lang="en-AU" sz="1400" dirty="0"/>
              <a:t> Well may connect the prospect area by a pipeline structure or volcanic vent.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Previous exploration of the circular feature reported the geology as arenites and tuffaceous material suggesting a volcanic arc association.</a:t>
            </a:r>
          </a:p>
          <a:p>
            <a:endParaRPr lang="en-US" sz="14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ACE9DC5-AF05-67A7-58F1-B509F3B9C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F18F-3EA1-4EEE-BA65-35182B0A3928}" type="datetime1">
              <a:rPr lang="en-AU" smtClean="0"/>
              <a:t>17/07/2024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E84C59-BF91-7E84-C770-895958C84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F4C34-D796-1BF2-D190-C82D2926C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4</a:t>
            </a:fld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74B244-60B4-9758-C39F-F76F4283D578}"/>
              </a:ext>
            </a:extLst>
          </p:cNvPr>
          <p:cNvSpPr txBox="1"/>
          <p:nvPr/>
        </p:nvSpPr>
        <p:spPr>
          <a:xfrm>
            <a:off x="4724401" y="5117691"/>
            <a:ext cx="599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>
                <a:solidFill>
                  <a:schemeClr val="bg1"/>
                </a:solidFill>
              </a:rPr>
              <a:t>Figure 2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6A89E56-C25C-30DE-34EF-260536094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117" y="202194"/>
            <a:ext cx="4584250" cy="652463"/>
          </a:xfrm>
        </p:spPr>
        <p:txBody>
          <a:bodyPr>
            <a:normAutofit/>
          </a:bodyPr>
          <a:lstStyle/>
          <a:p>
            <a:pPr algn="l"/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3FB9EF-2D01-9E83-AB97-AD385A61C072}"/>
              </a:ext>
            </a:extLst>
          </p:cNvPr>
          <p:cNvSpPr/>
          <p:nvPr/>
        </p:nvSpPr>
        <p:spPr>
          <a:xfrm>
            <a:off x="6227193" y="1187449"/>
            <a:ext cx="4801265" cy="433870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3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1EE5-9B43-A976-ED58-AE0572AD7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860" y="78850"/>
            <a:ext cx="4479166" cy="530750"/>
          </a:xfrm>
        </p:spPr>
        <p:txBody>
          <a:bodyPr/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B6835-B4E7-CF8A-3AB2-5B94E194B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08165" y="1717481"/>
            <a:ext cx="4105455" cy="2798862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In 2007 an auger soil sampling programme over 12 sq kilometres in a 200m x 100m grid spacings.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A peak result of 2023ppmZn,281ppmCu, 25ppmPb was </a:t>
            </a:r>
            <a:r>
              <a:rPr lang="en-AU" sz="1400" dirty="0" err="1"/>
              <a:t>encounterted</a:t>
            </a:r>
            <a:r>
              <a:rPr lang="en-AU" sz="1400" dirty="0"/>
              <a:t> and another 11 results greater than 100ppmZn making the SE of the sampled area strongly anomalous for Cu-Pb-Zn mineralisation.</a:t>
            </a:r>
            <a:endParaRPr lang="en-US" sz="14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AAE13-C53B-E6AF-F198-D3E3AF779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1A00-446E-4A05-8957-A576DFC1B741}" type="datetime1">
              <a:rPr lang="en-AU" smtClean="0"/>
              <a:t>17/07/2024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351D79-8DAF-083E-1B03-E9B8E95E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A8319-0EE7-FBE8-1BB5-526C298F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5</a:t>
            </a:fld>
            <a:endParaRPr lang="en-AU"/>
          </a:p>
        </p:txBody>
      </p:sp>
      <p:pic>
        <p:nvPicPr>
          <p:cNvPr id="16" name="Content Placeholder 15" descr="A colorful map of a person's body&#10;&#10;Description automatically generated with medium confidence">
            <a:extLst>
              <a:ext uri="{FF2B5EF4-FFF2-40B4-BE49-F238E27FC236}">
                <a16:creationId xmlns:a16="http://schemas.microsoft.com/office/drawing/2014/main" id="{561D5DE9-6AA9-D6F9-8AB4-11D6FBE0D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336" y="1384642"/>
            <a:ext cx="5903435" cy="3723590"/>
          </a:xfr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2D9413B-2DFF-6CB1-EAFF-D249DC805416}"/>
              </a:ext>
            </a:extLst>
          </p:cNvPr>
          <p:cNvSpPr/>
          <p:nvPr/>
        </p:nvSpPr>
        <p:spPr>
          <a:xfrm>
            <a:off x="5911336" y="1384642"/>
            <a:ext cx="5903435" cy="372359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98E0A6-AB4E-CC6C-BBDC-D10FE2004287}"/>
              </a:ext>
            </a:extLst>
          </p:cNvPr>
          <p:cNvSpPr txBox="1"/>
          <p:nvPr/>
        </p:nvSpPr>
        <p:spPr>
          <a:xfrm>
            <a:off x="10875656" y="4034118"/>
            <a:ext cx="7829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b="1" dirty="0">
                <a:solidFill>
                  <a:schemeClr val="bg1"/>
                </a:solidFill>
              </a:rPr>
              <a:t>2032ppmZn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14B33-BCD2-8EFF-E93C-D1C145C9E9D7}"/>
              </a:ext>
            </a:extLst>
          </p:cNvPr>
          <p:cNvSpPr txBox="1"/>
          <p:nvPr/>
        </p:nvSpPr>
        <p:spPr>
          <a:xfrm>
            <a:off x="7202253" y="3539160"/>
            <a:ext cx="1750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>
                <a:solidFill>
                  <a:schemeClr val="bg1"/>
                </a:solidFill>
              </a:rPr>
              <a:t>200m X 100m Spacings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815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5F4E-152E-F7C4-74FD-968764DD9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114" y="232576"/>
            <a:ext cx="4184968" cy="578457"/>
          </a:xfrm>
        </p:spPr>
        <p:txBody>
          <a:bodyPr/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28C48-6406-A219-0FC7-C649686AC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2" y="1455089"/>
            <a:ext cx="4089552" cy="3681454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The infill soil programme in a 50m x50m spaced grid pattern with 53 samples above 100ppmZn.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Peak soil result in this SE area was 970ppmZn, with 20 results above 200ppmZn.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Rock chip sampling and geological mapping carried out on the metasediment described  as a siltstone in a mafic amphibolite granite  area.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Of significance at the time was a small ferruginous gossanous half circular outcrop with a peak assay of 0.3%Zn.</a:t>
            </a:r>
            <a:endParaRPr lang="en-US" sz="14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D2A70-4A0C-91EB-B75A-64ADD2DD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1A00-446E-4A05-8957-A576DFC1B741}" type="datetime1">
              <a:rPr lang="en-AU" smtClean="0"/>
              <a:t>17/07/2024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C8AB58-6AA9-B6C4-A746-4090DC3A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94343-E5D5-C3E6-2209-774114870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6</a:t>
            </a:fld>
            <a:endParaRPr lang="en-AU"/>
          </a:p>
        </p:txBody>
      </p:sp>
      <p:pic>
        <p:nvPicPr>
          <p:cNvPr id="12" name="Content Placeholder 11" descr="A colorful map of a grid&#10;&#10;Description automatically generated with medium confidence">
            <a:extLst>
              <a:ext uri="{FF2B5EF4-FFF2-40B4-BE49-F238E27FC236}">
                <a16:creationId xmlns:a16="http://schemas.microsoft.com/office/drawing/2014/main" id="{798C8D1C-7EC8-6BA4-B6AA-01B38524B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864" y="1476786"/>
            <a:ext cx="6240462" cy="3926125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3685121-0D35-379F-9DC9-E17D3FF25D6F}"/>
              </a:ext>
            </a:extLst>
          </p:cNvPr>
          <p:cNvSpPr/>
          <p:nvPr/>
        </p:nvSpPr>
        <p:spPr>
          <a:xfrm>
            <a:off x="5573864" y="1476786"/>
            <a:ext cx="6240462" cy="392612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251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A6F2CC3-8ADD-CBB4-E3BE-31CF1521C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004" y="185058"/>
            <a:ext cx="5804762" cy="593726"/>
          </a:xfrm>
        </p:spPr>
        <p:txBody>
          <a:bodyPr/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C0C6F23-BFD0-1910-604E-F42388ABC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6766" y="2086311"/>
            <a:ext cx="3971107" cy="2304378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dirty="0"/>
              <a:t>Drilling in 2008 to depths of 60m (WYRC01 – WYRC05) included zones of anomalous Cu-Zn mineralisation with a peak result of 0.3%Zn 2g/</a:t>
            </a:r>
            <a:r>
              <a:rPr lang="en-AU" dirty="0" err="1"/>
              <a:t>tAu</a:t>
            </a:r>
            <a:r>
              <a:rPr lang="en-AU" dirty="0"/>
              <a:t>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dirty="0"/>
              <a:t>Two EM anomalies were produced from a MLEM survey in 2011 WW_C1 &amp; WW_C2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5524DB-C890-8E88-FCE8-A1A559263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B1DFD-8BE9-4074-8DF8-D3A9A0D393B8}" type="datetime1">
              <a:rPr lang="en-AU" smtClean="0"/>
              <a:t>17/07/2024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0208E1-FE70-86C1-A508-50D9F0E4E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A2CB2-AD98-DDB2-EFB4-A0335BACA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7</a:t>
            </a:fld>
            <a:endParaRPr lang="en-AU"/>
          </a:p>
        </p:txBody>
      </p:sp>
      <p:pic>
        <p:nvPicPr>
          <p:cNvPr id="10" name="Content Placeholder 9" descr="A blue square with black dots&#10;&#10;Description automatically generated with medium confidence">
            <a:extLst>
              <a:ext uri="{FF2B5EF4-FFF2-40B4-BE49-F238E27FC236}">
                <a16:creationId xmlns:a16="http://schemas.microsoft.com/office/drawing/2014/main" id="{2222B3FA-194B-6237-CEB6-FFDB4EBBF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650" y="1030244"/>
            <a:ext cx="4759584" cy="4601570"/>
          </a:xfr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E263263-1A76-E661-D27C-4D43C4D7A6E6}"/>
              </a:ext>
            </a:extLst>
          </p:cNvPr>
          <p:cNvSpPr/>
          <p:nvPr/>
        </p:nvSpPr>
        <p:spPr>
          <a:xfrm>
            <a:off x="6325650" y="1030244"/>
            <a:ext cx="4759584" cy="460157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33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0633DD7-1874-96ED-5189-811C3F6C09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0782" y="1526465"/>
            <a:ext cx="3527596" cy="1970198"/>
          </a:xfrm>
        </p:spPr>
        <p:txBody>
          <a:bodyPr>
            <a:no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endParaRPr lang="en-AU" sz="1400" dirty="0"/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en-AU" sz="1400" dirty="0"/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RC drill holes WWRC006 –WWRC014 have been drilled during the period  2019 to 2023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WWRC006 was drilled to intersect the WW_C1 EM anomaly at shallow depth. 4m assay results from 72m to 114m (</a:t>
            </a:r>
            <a:r>
              <a:rPr lang="en-AU" sz="1400" dirty="0" err="1"/>
              <a:t>eoh</a:t>
            </a:r>
            <a:r>
              <a:rPr lang="en-AU" sz="1400" dirty="0"/>
              <a:t>)  ranged from 0.32%Zn 587ppmCu to 0.925%Zn 1140ppmCu.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Elevated values in  4m samples from 84m to 108m averaged 0.65%Zn  1102Cu. 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Results from 1m split samples &gt;1%Zn occurred in five 1m intervals between 85 – 104m with a peak result of 1.42%Zn 0.14%Cu.</a:t>
            </a:r>
            <a:endParaRPr lang="en-US" sz="1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52C8EB-C579-8903-5845-19DC83D95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148F-E68D-4F5F-8C5A-F58EEE6F76E2}" type="datetime1">
              <a:rPr lang="en-AU" smtClean="0"/>
              <a:t>17/07/2024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C9301C-2CFE-E039-139D-1C8E78D2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7EFB7-AAC7-A0A3-BA61-A6A994B4D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8</a:t>
            </a:fld>
            <a:endParaRPr lang="en-AU"/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D8D33A33-E688-8A70-3B9C-6F0E25806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7600" y="1611313"/>
            <a:ext cx="6445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2AAE9FC-EC9D-BEE1-B68F-C82ADBEE7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50975" y="1235075"/>
            <a:ext cx="450850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7934729-5E16-A12E-DE37-10056E085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886" y="240268"/>
            <a:ext cx="42889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4" name="Content Placeholder 13" descr="A close-up of a map&#10;&#10;Description automatically generated">
            <a:extLst>
              <a:ext uri="{FF2B5EF4-FFF2-40B4-BE49-F238E27FC236}">
                <a16:creationId xmlns:a16="http://schemas.microsoft.com/office/drawing/2014/main" id="{83159DB8-0891-1D1D-A8FA-4FD04A972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473" y="1024929"/>
            <a:ext cx="6363380" cy="4650682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D5EF6FB-46A5-E002-4CD9-7095110A1DBD}"/>
              </a:ext>
            </a:extLst>
          </p:cNvPr>
          <p:cNvSpPr/>
          <p:nvPr/>
        </p:nvSpPr>
        <p:spPr>
          <a:xfrm>
            <a:off x="5570473" y="1024929"/>
            <a:ext cx="6363380" cy="465068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52EFDE-FB8B-FBA9-D533-FDE6DCC34B55}"/>
              </a:ext>
            </a:extLst>
          </p:cNvPr>
          <p:cNvSpPr/>
          <p:nvPr/>
        </p:nvSpPr>
        <p:spPr>
          <a:xfrm>
            <a:off x="5570473" y="1024929"/>
            <a:ext cx="6363380" cy="465068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19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288781C-6961-5BAC-AA94-744E3FDE3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883" y="132059"/>
            <a:ext cx="3920607" cy="461665"/>
          </a:xfrm>
        </p:spPr>
        <p:txBody>
          <a:bodyPr>
            <a:normAutofit fontScale="90000"/>
          </a:bodyPr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4FA6B17-9D7D-531D-2071-2B9F9053F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879" y="701675"/>
            <a:ext cx="4105202" cy="5181600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932CA9-F99A-CE1A-98DA-6190306CB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2" y="1176950"/>
            <a:ext cx="4961755" cy="3558012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Diamond Hole WWD01 designed from downhole EM in WWRC006 to intersect a shallow flat lying conductor and deeper subvertical conductor (Modelling by Southern Geoscience Consultants).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Geology was reflected in WWRC006 with mafic and sedimentary amphibolite in contact with graphitic carbonaceous shale.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Assay results indicated anomalous Cu-Zn mineralisation in contact zones and within the shale units from a depth of 152.75m.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Main intersection from 152.75m  averaged 10.23m @ 0.43%Zn 735ppmCu.</a:t>
            </a:r>
            <a:endParaRPr lang="en-US" sz="1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56B6E2-153D-C39B-3D40-82F4CFDA4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148F-E68D-4F5F-8C5A-F58EEE6F76E2}" type="datetime1">
              <a:rPr lang="en-AU" smtClean="0"/>
              <a:t>17/07/2024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32B4D9-81A8-DB92-3C39-3F8B4CEC1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F027E-1499-3E1F-B367-1EC079E9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9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E71175-5116-33DA-EB1F-2049D76EAA35}"/>
              </a:ext>
            </a:extLst>
          </p:cNvPr>
          <p:cNvSpPr/>
          <p:nvPr/>
        </p:nvSpPr>
        <p:spPr>
          <a:xfrm>
            <a:off x="7693891" y="905164"/>
            <a:ext cx="3440776" cy="478443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09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540BCD8-3CA9-A464-FADF-C2BD7055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8" y="446638"/>
            <a:ext cx="4463815" cy="599792"/>
          </a:xfrm>
        </p:spPr>
        <p:txBody>
          <a:bodyPr>
            <a:normAutofit/>
          </a:bodyPr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F53302C-A6DA-C089-8F60-E6E63DBCC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2" y="1330859"/>
            <a:ext cx="4355173" cy="4046899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In 2022 WWRC007 was drilled  to a depth of 260m with anomalous Cu-Zn mineralisation at shallow depth from 28m -56m peaking at 0.57%Zn from 32 – 36m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From 68m anomalous  mineralisation with elevated Cu-Zn  to 140m with an intersection of   0.6%Zn 0.12%Cu from 84 – 96m.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From 152m similar elevated grades continued in a carbonaceous shale to the basalt contact at 188m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TGC analysis was carried out to quantify the graphite/carbon content of the carbonaceous shale.</a:t>
            </a:r>
          </a:p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44808B-8BBB-EA62-9822-040CA5A62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148F-E68D-4F5F-8C5A-F58EEE6F76E2}" type="datetime1">
              <a:rPr lang="en-AU" smtClean="0"/>
              <a:t>17/07/2024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63265F-2530-83A4-D520-5AB0DD8A3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0472" y="5883275"/>
            <a:ext cx="7084177" cy="365125"/>
          </a:xfrm>
        </p:spPr>
        <p:txBody>
          <a:bodyPr/>
          <a:lstStyle/>
          <a:p>
            <a:r>
              <a:rPr lang="en-US" dirty="0" err="1"/>
              <a:t>Wyo</a:t>
            </a:r>
            <a:r>
              <a:rPr lang="en-US" dirty="0"/>
              <a:t> Well Syndicate  PH: 0419376179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53C50-76FD-6843-6FBC-FB05DE425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10</a:t>
            </a:fld>
            <a:endParaRPr lang="en-AU"/>
          </a:p>
        </p:txBody>
      </p:sp>
      <p:pic>
        <p:nvPicPr>
          <p:cNvPr id="13" name="Content Placeholder 12" descr="A close-up of a graph&#10;&#10;Description automatically generated">
            <a:extLst>
              <a:ext uri="{FF2B5EF4-FFF2-40B4-BE49-F238E27FC236}">
                <a16:creationId xmlns:a16="http://schemas.microsoft.com/office/drawing/2014/main" id="{FD50B67B-26C4-53A5-81D3-F4584A1CF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561" y="1068397"/>
            <a:ext cx="5686531" cy="413734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229E8A-E08B-2F15-D175-63467C1B07B8}"/>
              </a:ext>
            </a:extLst>
          </p:cNvPr>
          <p:cNvSpPr/>
          <p:nvPr/>
        </p:nvSpPr>
        <p:spPr>
          <a:xfrm>
            <a:off x="6182561" y="1068397"/>
            <a:ext cx="5686531" cy="413734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8A46B8-B497-D72D-BE72-8859BBE31809}"/>
              </a:ext>
            </a:extLst>
          </p:cNvPr>
          <p:cNvSpPr/>
          <p:nvPr/>
        </p:nvSpPr>
        <p:spPr>
          <a:xfrm>
            <a:off x="6182561" y="1068397"/>
            <a:ext cx="5686531" cy="415931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09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20C8B69-23FC-BE64-834B-2F3E950C3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809" y="48253"/>
            <a:ext cx="4681098" cy="545471"/>
          </a:xfrm>
        </p:spPr>
        <p:txBody>
          <a:bodyPr/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4164204-60B2-D601-CAD6-806ADA5B3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8233" y="979998"/>
            <a:ext cx="4895941" cy="4188350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An analysis of the graphite content in the graphitic carbonaceous shale in WWRC007 was conducted in 2022.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Fifty 4m pulp samples (WWC110 –WWC159) indicated in an elevated and anomalous zone from 84m - 136m with peak results of: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AU" sz="1400" dirty="0"/>
              <a:t>7.7%C, 0.61%Zn, 0.12%Cu  84m – 88m.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AU" sz="1400" dirty="0"/>
              <a:t>8.1%C, 0.63%Zn. 0.11%Cu  88m – 92m.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AU" sz="1400" dirty="0"/>
              <a:t>7.1%C, 0.45%Zn 0.05%Cu  108m – 112m.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AU" sz="1400" dirty="0"/>
              <a:t>8.2%C, 0.26%Zn, 0.09%Cu  120m – 124m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AU" sz="1400" dirty="0"/>
              <a:t>75.%C, 0.44%Zn, 0.08%Cu  124m – 128m</a:t>
            </a:r>
          </a:p>
          <a:p>
            <a:pPr algn="l"/>
            <a:endParaRPr lang="en-US" sz="14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9BA6D-C343-0363-C63C-E9E361CB4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148F-E68D-4F5F-8C5A-F58EEE6F76E2}" type="datetime1">
              <a:rPr lang="en-AU" smtClean="0"/>
              <a:t>17/07/2024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70697-07ED-672B-87B2-F28A7F8F0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Wyo</a:t>
            </a:r>
            <a:r>
              <a:rPr lang="en-US" dirty="0"/>
              <a:t> Well Syndicate  PH: 0419376179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98B23-7758-7A63-0ED5-D0C36B6A6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11</a:t>
            </a:fld>
            <a:endParaRPr lang="en-AU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29D2DD-7B57-BEEF-2F48-2D39BD277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442" y="398352"/>
            <a:ext cx="4442414" cy="548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80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62AF0ED-4ECA-EE68-C175-92F89EFFB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558" y="23218"/>
            <a:ext cx="4184968" cy="570506"/>
          </a:xfrm>
        </p:spPr>
        <p:txBody>
          <a:bodyPr>
            <a:normAutofit/>
          </a:bodyPr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3E1715-73F4-1143-2BB6-E3D24E692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148F-E68D-4F5F-8C5A-F58EEE6F76E2}" type="datetime1">
              <a:rPr lang="en-AU" smtClean="0"/>
              <a:t>17/07/2024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7D8F43-D002-8570-2B7E-8CFEFFC9A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B714A-6E6E-E560-7EB9-89AEF97B9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12</a:t>
            </a:fld>
            <a:endParaRPr lang="en-AU"/>
          </a:p>
        </p:txBody>
      </p:sp>
      <p:pic>
        <p:nvPicPr>
          <p:cNvPr id="15" name="Content Placeholder 14" descr="A graph of a graph showing the growth of a business&#10;&#10;Description automatically generated with medium confidence">
            <a:extLst>
              <a:ext uri="{FF2B5EF4-FFF2-40B4-BE49-F238E27FC236}">
                <a16:creationId xmlns:a16="http://schemas.microsoft.com/office/drawing/2014/main" id="{21E66F7A-3E6C-04EE-1584-75FC5157A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27" y="445273"/>
            <a:ext cx="4485972" cy="5438002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92E4C8-A80C-72EC-EEFF-AC9F3C22EEE5}"/>
              </a:ext>
            </a:extLst>
          </p:cNvPr>
          <p:cNvSpPr/>
          <p:nvPr/>
        </p:nvSpPr>
        <p:spPr>
          <a:xfrm>
            <a:off x="6176727" y="445273"/>
            <a:ext cx="4485972" cy="543800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8D8F7004-E318-EFF6-AC1B-8369E23A13E2}"/>
              </a:ext>
            </a:extLst>
          </p:cNvPr>
          <p:cNvSpPr>
            <a:spLocks noGrp="1"/>
          </p:cNvSpPr>
          <p:nvPr/>
        </p:nvSpPr>
        <p:spPr>
          <a:xfrm>
            <a:off x="1770558" y="1369215"/>
            <a:ext cx="3803305" cy="3991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9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In 2023 drill holes WWRC008 &amp; WWRC009 were designed to intersect the northern edge of the vertical EM anomaly plate WW-C1.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Modelling indicated that the northern edge of the plate was the edge of the pyrrhotite-pyrite core where rich zones of Cu-Zn mineralisation occur.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Peak results included:</a:t>
            </a:r>
          </a:p>
          <a:p>
            <a:pPr algn="l"/>
            <a:r>
              <a:rPr lang="en-AU" sz="1400" dirty="0"/>
              <a:t>      WWRC008 – 4m@5385ppmZn, 640ppmCu</a:t>
            </a:r>
          </a:p>
          <a:p>
            <a:pPr algn="l"/>
            <a:r>
              <a:rPr lang="en-AU" sz="1400" dirty="0"/>
              <a:t>      WWRC009 – 20m 5336ppmZn, 1259ppmCu;        </a:t>
            </a:r>
          </a:p>
          <a:p>
            <a:pPr algn="l"/>
            <a:r>
              <a:rPr lang="en-AU" sz="1400" dirty="0"/>
              <a:t>                                  16m – 7834ppmZn, 940ppmCu</a:t>
            </a:r>
          </a:p>
          <a:p>
            <a:pPr algn="l"/>
            <a:endParaRPr lang="en-AU" sz="1400" dirty="0"/>
          </a:p>
          <a:p>
            <a:pPr algn="l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82965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0A8C03-C72A-48C5-A305-7066BC37F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503" y="216673"/>
            <a:ext cx="4359897" cy="546652"/>
          </a:xfrm>
        </p:spPr>
        <p:txBody>
          <a:bodyPr/>
          <a:lstStyle/>
          <a:p>
            <a:r>
              <a:rPr lang="en-AU" b="1" dirty="0" err="1">
                <a:solidFill>
                  <a:srgbClr val="FF0000"/>
                </a:solidFill>
              </a:rPr>
              <a:t>Wyo</a:t>
            </a:r>
            <a:r>
              <a:rPr lang="en-AU" b="1" dirty="0">
                <a:solidFill>
                  <a:srgbClr val="FF0000"/>
                </a:solidFill>
              </a:rPr>
              <a:t> Well Project </a:t>
            </a:r>
            <a:r>
              <a:rPr lang="en-AU" b="1" dirty="0" err="1">
                <a:solidFill>
                  <a:srgbClr val="FF0000"/>
                </a:solidFill>
              </a:rPr>
              <a:t>Kurnalpi</a:t>
            </a:r>
            <a:r>
              <a:rPr lang="en-AU" b="1" dirty="0">
                <a:solidFill>
                  <a:srgbClr val="FF0000"/>
                </a:solidFill>
              </a:rPr>
              <a:t> WA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E6BD7F-07AB-97BF-D758-A2F4D7041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4312" y="1240403"/>
            <a:ext cx="4956245" cy="4079020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In WWRC009 a basalt – carbonaceous shale sequence identified from the surface continuing to a depth of 188m.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From 188m magnetite and sulphides indicated the beginning of the mafic - sedimentary sequence included a  main carbonaceous shale –basalt-carbonaceous shale  from 248m to the end of the percussion hole at 320.8m</a:t>
            </a:r>
            <a:r>
              <a:rPr lang="en-AU" dirty="0"/>
              <a:t>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At 320.8m a 4.3m intersection of massive sulphides was identified in the diamond tail mainly pyrite-pyrrhotite with minor sphalerite.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From the massive sulphide a strong magnetic altered sediment and inlier </a:t>
            </a:r>
            <a:r>
              <a:rPr lang="en-AU" sz="1400"/>
              <a:t>mafic flows </a:t>
            </a:r>
            <a:r>
              <a:rPr lang="en-AU" sz="1400" dirty="0"/>
              <a:t>continued to the basalt contact at 383.38m.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AU" sz="1400" dirty="0"/>
              <a:t>The diamond tail of WWRC009 ended in a basalt at 423.8m.</a:t>
            </a:r>
          </a:p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88E196-BD2B-63CF-F66B-DE8349D44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148F-E68D-4F5F-8C5A-F58EEE6F76E2}" type="datetime1">
              <a:rPr lang="en-AU" smtClean="0"/>
              <a:t>17/07/2024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31D3F9-D68A-DBBC-C374-89A38580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Wyo Well Syndicate  PH: 0419376179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B1191-C4A7-C5EC-676B-7F3761FD6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AB5A-507E-4348-BE40-E5321FD7FD38}" type="slidenum">
              <a:rPr lang="en-AU" smtClean="0"/>
              <a:t>13</a:t>
            </a:fld>
            <a:endParaRPr lang="en-AU"/>
          </a:p>
        </p:txBody>
      </p:sp>
      <p:pic>
        <p:nvPicPr>
          <p:cNvPr id="9" name="Content Placeholder 8" descr="A graph showing a diagram&#10;&#10;Description automatically generated with medium confidence">
            <a:extLst>
              <a:ext uri="{FF2B5EF4-FFF2-40B4-BE49-F238E27FC236}">
                <a16:creationId xmlns:a16="http://schemas.microsoft.com/office/drawing/2014/main" id="{46C21766-C8AF-1729-40C5-18343F372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367" y="685800"/>
            <a:ext cx="2778854" cy="5105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19058D-FF56-F2F6-CE09-600C1549D009}"/>
              </a:ext>
            </a:extLst>
          </p:cNvPr>
          <p:cNvSpPr/>
          <p:nvPr/>
        </p:nvSpPr>
        <p:spPr>
          <a:xfrm>
            <a:off x="6993367" y="685800"/>
            <a:ext cx="2778854" cy="51054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192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1111</TotalTime>
  <Words>2299</Words>
  <Application>Microsoft Office PowerPoint</Application>
  <PresentationFormat>Widescreen</PresentationFormat>
  <Paragraphs>153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Corbel</vt:lpstr>
      <vt:lpstr>Symbol</vt:lpstr>
      <vt:lpstr>Times New Roman</vt:lpstr>
      <vt:lpstr>Wingdings</vt:lpstr>
      <vt:lpstr>Parallax</vt:lpstr>
      <vt:lpstr>         Wyo Well Project</vt:lpstr>
      <vt:lpstr>Wyo Well Project Kurnalpi WA</vt:lpstr>
      <vt:lpstr>Wyo Well Project Kurnalpi WA</vt:lpstr>
      <vt:lpstr>Wyo Well Project Kurnalpi WA</vt:lpstr>
      <vt:lpstr>Wyo Well Project Kurnalpi WA</vt:lpstr>
      <vt:lpstr>Wyo Well Project Kurnalpi WA</vt:lpstr>
      <vt:lpstr>Wyo Well Project Kurnalpi WA</vt:lpstr>
      <vt:lpstr>PowerPoint Presentation</vt:lpstr>
      <vt:lpstr>Wyo Well Project Kurnalpi WA</vt:lpstr>
      <vt:lpstr>Wyo Well Project Kurnalpi WA</vt:lpstr>
      <vt:lpstr>Wyo Well Project Kurnalpi WA</vt:lpstr>
      <vt:lpstr>Wyo Well Project Kurnalpi WA</vt:lpstr>
      <vt:lpstr>Wyo Well Project Kurnalpi WA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Wyo Well Project</dc:title>
  <dc:creator>Peter Paterson</dc:creator>
  <cp:lastModifiedBy>Peter Paterson</cp:lastModifiedBy>
  <cp:revision>5</cp:revision>
  <dcterms:created xsi:type="dcterms:W3CDTF">2024-05-14T12:33:05Z</dcterms:created>
  <dcterms:modified xsi:type="dcterms:W3CDTF">2024-07-17T05:34:41Z</dcterms:modified>
</cp:coreProperties>
</file>